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2" r:id="rId4"/>
    <p:sldId id="257" r:id="rId5"/>
    <p:sldId id="265" r:id="rId6"/>
    <p:sldId id="258" r:id="rId7"/>
    <p:sldId id="259" r:id="rId8"/>
    <p:sldId id="260" r:id="rId9"/>
    <p:sldId id="261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1B3991-DDA7-437B-8626-3BF6D58FD402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B6FAE6-1B02-4313-91BA-0068066A91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>
            <a:normAutofit/>
          </a:bodyPr>
          <a:lstStyle/>
          <a:p>
            <a:r>
              <a:rPr lang="ru-RU" sz="4800" b="1" dirty="0"/>
              <a:t>Профессиональное выгорание</a:t>
            </a:r>
            <a:r>
              <a:rPr lang="ru-RU" sz="4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Профессиональное выгорание — это явление, развивающиеся на фоне хронического стресса и ведущее к истощению эмоционально-энергетических и личностных ресурсов работающего человека.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30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716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i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ea typeface="Calibri"/>
                <a:cs typeface="Times New Roman"/>
              </a:rPr>
              <a:t> ощущение тупика, </a:t>
            </a:r>
            <a:r>
              <a:rPr lang="ru-RU" sz="2000" i="1" dirty="0" smtClean="0">
                <a:ea typeface="Calibri"/>
                <a:cs typeface="Times New Roman"/>
              </a:rPr>
              <a:t>одиночества;</a:t>
            </a:r>
            <a:r>
              <a:rPr lang="ru-RU" sz="2000" i="1" dirty="0">
                <a:ea typeface="Calibri"/>
                <a:cs typeface="Times New Roman"/>
              </a:rPr>
              <a:t>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периодически срываешься, </a:t>
            </a:r>
            <a:r>
              <a:rPr lang="ru-RU" sz="2000" i="1" dirty="0" smtClean="0">
                <a:ea typeface="Calibri"/>
                <a:cs typeface="Times New Roman"/>
              </a:rPr>
              <a:t>начинаешь кричать </a:t>
            </a:r>
            <a:r>
              <a:rPr lang="ru-RU" sz="2000" i="1" dirty="0">
                <a:ea typeface="Calibri"/>
                <a:cs typeface="Times New Roman"/>
              </a:rPr>
              <a:t>на детей из-за мелочи;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ярость и желание ударить, ответить очень грубо на провокации;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понимаешь, что ждешь звонка с урока с самого начала урока;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резкость и несдержанность в общении с коллегами;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не удается быстро восстанавливаться, часто болеешь, боишься перемен;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начинаешь много есть по вечерам (или забываешь поесть);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</a:t>
            </a:r>
            <a:r>
              <a:rPr lang="ru-RU" sz="2000" i="1" dirty="0" err="1">
                <a:ea typeface="Calibri"/>
                <a:cs typeface="Times New Roman"/>
              </a:rPr>
              <a:t>непроходящая</a:t>
            </a:r>
            <a:r>
              <a:rPr lang="ru-RU" sz="2000" i="1" dirty="0">
                <a:ea typeface="Calibri"/>
                <a:cs typeface="Times New Roman"/>
              </a:rPr>
              <a:t> усталость, бессонница, постоянные мысли о работе;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ощущение автоматизма и рутинности, напрасного труда без значимого результата;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желание плакать, грусть, повышенная раздражительность, чувство тревоги;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ощущение бесправия и принесения себя в жертву;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желание уволиться, уйти на другую работу, уехать подальше; 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комплекс вины, ощущение, что всем должен и ничего не успеваешь;</a:t>
            </a:r>
            <a:br>
              <a:rPr lang="ru-RU" sz="2000" i="1" dirty="0">
                <a:ea typeface="Calibri"/>
                <a:cs typeface="Times New Roman"/>
              </a:rPr>
            </a:br>
            <a:r>
              <a:rPr lang="ru-RU" sz="2000" i="1" dirty="0">
                <a:ea typeface="Calibri"/>
                <a:cs typeface="Times New Roman"/>
              </a:rPr>
              <a:t>– начинаешь хуже выглядеть</a:t>
            </a:r>
            <a:r>
              <a:rPr lang="ru-RU" sz="2000" i="1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47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РЕКОМЕНДАЦИИ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профилактического </a:t>
            </a:r>
            <a:r>
              <a:rPr lang="ru-RU" sz="4800" b="1" dirty="0"/>
              <a:t>характера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для </a:t>
            </a:r>
            <a:r>
              <a:rPr lang="ru-RU" sz="4800" b="1" dirty="0"/>
              <a:t>снижения риска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синдрома </a:t>
            </a:r>
            <a:r>
              <a:rPr lang="ru-RU" sz="4800" b="1" dirty="0"/>
              <a:t>выгорания.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135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085" y="639999"/>
            <a:ext cx="8640960" cy="621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1. </a:t>
            </a:r>
            <a:r>
              <a:rPr lang="ru-RU" dirty="0">
                <a:latin typeface="Calibri"/>
                <a:ea typeface="Calibri"/>
                <a:cs typeface="Times New Roman"/>
              </a:rPr>
              <a:t>Оценить ситуацию: если мысль о работе вызывает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раздражение</a:t>
            </a:r>
            <a:r>
              <a:rPr lang="ru-RU" dirty="0">
                <a:latin typeface="Calibri"/>
                <a:ea typeface="Calibri"/>
                <a:cs typeface="Times New Roman"/>
              </a:rPr>
              <a:t>, пора принимать меры.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2. </a:t>
            </a:r>
            <a:r>
              <a:rPr lang="ru-RU" dirty="0">
                <a:latin typeface="Calibri"/>
                <a:ea typeface="Calibri"/>
                <a:cs typeface="Times New Roman"/>
              </a:rPr>
              <a:t>Создать, себе</a:t>
            </a:r>
            <a:r>
              <a:rPr lang="ru-RU" b="1" dirty="0">
                <a:latin typeface="Calibri"/>
                <a:ea typeface="Calibri"/>
                <a:cs typeface="Times New Roman"/>
              </a:rPr>
              <a:t> комфортные </a:t>
            </a:r>
            <a:r>
              <a:rPr lang="ru-RU" dirty="0">
                <a:latin typeface="Calibri"/>
                <a:ea typeface="Calibri"/>
                <a:cs typeface="Times New Roman"/>
              </a:rPr>
              <a:t>условия работы.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3. </a:t>
            </a:r>
            <a:r>
              <a:rPr lang="ru-RU" dirty="0">
                <a:latin typeface="Calibri"/>
                <a:ea typeface="Calibri"/>
                <a:cs typeface="Times New Roman"/>
              </a:rPr>
              <a:t>Регулярно давать себе возможность расслабиться, эмоционально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раскрепоститься,</a:t>
            </a:r>
            <a:r>
              <a:rPr lang="ru-RU" dirty="0">
                <a:latin typeface="Calibri"/>
                <a:ea typeface="Calibri"/>
                <a:cs typeface="Times New Roman"/>
              </a:rPr>
              <a:t> сделать себе что-либо </a:t>
            </a:r>
            <a:r>
              <a:rPr lang="ru-RU" b="1" dirty="0">
                <a:latin typeface="Calibri"/>
                <a:ea typeface="Calibri"/>
                <a:cs typeface="Times New Roman"/>
              </a:rPr>
              <a:t>приятное.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4. </a:t>
            </a:r>
            <a:r>
              <a:rPr lang="ru-RU" dirty="0">
                <a:latin typeface="Calibri"/>
                <a:ea typeface="Calibri"/>
                <a:cs typeface="Times New Roman"/>
              </a:rPr>
              <a:t>Уходя с работы, стараться не оставлять дела в </a:t>
            </a:r>
            <a:r>
              <a:rPr lang="ru-RU" b="1" dirty="0">
                <a:latin typeface="Calibri"/>
                <a:ea typeface="Calibri"/>
                <a:cs typeface="Times New Roman"/>
              </a:rPr>
              <a:t>хаотическом беспорядке</a:t>
            </a:r>
            <a:r>
              <a:rPr lang="ru-RU" dirty="0">
                <a:latin typeface="Calibri"/>
                <a:ea typeface="Calibri"/>
                <a:cs typeface="Times New Roman"/>
              </a:rPr>
              <a:t>: когда утром вы придете на работу, это снова погрузит вас в состояние дискомфорта.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5. Разговаривать </a:t>
            </a:r>
            <a:r>
              <a:rPr lang="ru-RU" dirty="0">
                <a:latin typeface="Calibri"/>
                <a:ea typeface="Calibri"/>
                <a:cs typeface="Times New Roman"/>
              </a:rPr>
              <a:t>с людьми «</a:t>
            </a:r>
            <a:r>
              <a:rPr lang="ru-RU" b="1" dirty="0" err="1">
                <a:latin typeface="Calibri"/>
                <a:ea typeface="Calibri"/>
                <a:cs typeface="Times New Roman"/>
              </a:rPr>
              <a:t>по-пустякам</a:t>
            </a:r>
            <a:r>
              <a:rPr lang="ru-RU" dirty="0">
                <a:latin typeface="Calibri"/>
                <a:ea typeface="Calibri"/>
                <a:cs typeface="Times New Roman"/>
              </a:rPr>
              <a:t>» - тоже лекарство от стресса.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6. </a:t>
            </a:r>
            <a:r>
              <a:rPr lang="ru-RU" dirty="0">
                <a:latin typeface="Calibri"/>
                <a:ea typeface="Calibri"/>
                <a:cs typeface="Times New Roman"/>
              </a:rPr>
              <a:t>Использовать обеденный перерыв </a:t>
            </a:r>
            <a:r>
              <a:rPr lang="ru-RU" b="1" dirty="0">
                <a:latin typeface="Calibri"/>
                <a:ea typeface="Calibri"/>
                <a:cs typeface="Times New Roman"/>
              </a:rPr>
              <a:t>для прогулки, отдыха, </a:t>
            </a:r>
            <a:r>
              <a:rPr lang="ru-RU" dirty="0">
                <a:latin typeface="Calibri"/>
                <a:ea typeface="Calibri"/>
                <a:cs typeface="Times New Roman"/>
              </a:rPr>
              <a:t>а не для подготовки к следующему уроку.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7. </a:t>
            </a:r>
            <a:r>
              <a:rPr lang="ru-RU" dirty="0">
                <a:latin typeface="Calibri"/>
                <a:ea typeface="Calibri"/>
                <a:cs typeface="Times New Roman"/>
              </a:rPr>
              <a:t>Избавиться от </a:t>
            </a:r>
            <a:r>
              <a:rPr lang="ru-RU" b="1" dirty="0">
                <a:latin typeface="Calibri"/>
                <a:ea typeface="Calibri"/>
                <a:cs typeface="Times New Roman"/>
              </a:rPr>
              <a:t>боязни ошибаться</a:t>
            </a:r>
            <a:r>
              <a:rPr lang="ru-RU" dirty="0">
                <a:latin typeface="Calibri"/>
                <a:ea typeface="Calibri"/>
                <a:cs typeface="Times New Roman"/>
              </a:rPr>
              <a:t> - достичь полного совершенства все равно не получится, а пробовать разные варианты необходимо.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8. </a:t>
            </a:r>
            <a:r>
              <a:rPr lang="ru-RU" dirty="0">
                <a:latin typeface="Calibri"/>
                <a:ea typeface="Calibri"/>
                <a:cs typeface="Times New Roman"/>
              </a:rPr>
              <a:t>Стать </a:t>
            </a:r>
            <a:r>
              <a:rPr lang="ru-RU" b="1" dirty="0">
                <a:latin typeface="Calibri"/>
                <a:ea typeface="Calibri"/>
                <a:cs typeface="Times New Roman"/>
              </a:rPr>
              <a:t>заменимым</a:t>
            </a:r>
            <a:r>
              <a:rPr lang="ru-RU" dirty="0">
                <a:latin typeface="Calibri"/>
                <a:ea typeface="Calibri"/>
                <a:cs typeface="Times New Roman"/>
              </a:rPr>
              <a:t>. Сочетание ответственности с незаменимостью - путь к выгоранию.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9. </a:t>
            </a:r>
            <a:r>
              <a:rPr lang="ru-RU" dirty="0">
                <a:latin typeface="Calibri"/>
                <a:ea typeface="Calibri"/>
                <a:cs typeface="Times New Roman"/>
              </a:rPr>
              <a:t>Синдром выгорания хорош тем, что дает повод задуматься: на своем ли ты месте, не затормозилась ли твоя жизнь.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5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450"/>
            <a:ext cx="864096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/>
              <a:t>– чувство юмора, умение увидеть комичное в трудной ситуации;</a:t>
            </a:r>
          </a:p>
          <a:p>
            <a:r>
              <a:rPr lang="ru-RU" sz="1700" dirty="0"/>
              <a:t>– долгий и крепкий сон, возможность выспаться;</a:t>
            </a:r>
          </a:p>
          <a:p>
            <a:r>
              <a:rPr lang="ru-RU" sz="1700" dirty="0"/>
              <a:t>– не забывать о смысле своей работы, искать его заново, если он потерян или уже неактуален;</a:t>
            </a:r>
          </a:p>
          <a:p>
            <a:r>
              <a:rPr lang="ru-RU" sz="1700" dirty="0"/>
              <a:t>– отношение к работе как к увлекательной и азартной игре, правила которой можно менять; </a:t>
            </a:r>
          </a:p>
          <a:p>
            <a:r>
              <a:rPr lang="ru-RU" sz="1700" dirty="0"/>
              <a:t>– искать новые средства решения проблем, а не зацикливаться на неэффективных;</a:t>
            </a:r>
          </a:p>
          <a:p>
            <a:r>
              <a:rPr lang="ru-RU" sz="1700" dirty="0"/>
              <a:t>– умение переключаться, разграничивать рабочее и домашнее время (думать о работе только когда работаешь);</a:t>
            </a:r>
          </a:p>
          <a:p>
            <a:r>
              <a:rPr lang="ru-RU" sz="1700" dirty="0"/>
              <a:t>– заниматься чем-то совсем не похожим на обычную повседневную работу;</a:t>
            </a:r>
          </a:p>
          <a:p>
            <a:r>
              <a:rPr lang="ru-RU" sz="1700" dirty="0"/>
              <a:t>– занятия спортом, физическая разрядка (танцы, футбол, йога…) и водные процедуры (душ, ванна, сауна);</a:t>
            </a:r>
          </a:p>
          <a:p>
            <a:r>
              <a:rPr lang="ru-RU" sz="1700" dirty="0"/>
              <a:t>– опора на учеников, которым действительно интересен предмет, ради которых хочется работать;</a:t>
            </a:r>
          </a:p>
          <a:p>
            <a:r>
              <a:rPr lang="ru-RU" sz="1700" dirty="0"/>
              <a:t>– развлечения (поход в кино, в кафе...);</a:t>
            </a:r>
          </a:p>
          <a:p>
            <a:r>
              <a:rPr lang="ru-RU" sz="1700" dirty="0"/>
              <a:t>– любимые занятия (чтение, пение, садоводство</a:t>
            </a:r>
            <a:r>
              <a:rPr lang="ru-RU" sz="1700" dirty="0" smtClean="0"/>
              <a:t>…); общение </a:t>
            </a:r>
            <a:r>
              <a:rPr lang="ru-RU" sz="1700" dirty="0"/>
              <a:t>с </a:t>
            </a:r>
            <a:r>
              <a:rPr lang="ru-RU" sz="1700" dirty="0" smtClean="0"/>
              <a:t>природой, прогулки</a:t>
            </a:r>
            <a:endParaRPr lang="ru-RU" sz="1700" dirty="0"/>
          </a:p>
          <a:p>
            <a:r>
              <a:rPr lang="ru-RU" sz="1700" dirty="0"/>
              <a:t>– установление простого человеческого контакта с учениками;</a:t>
            </a:r>
          </a:p>
          <a:p>
            <a:r>
              <a:rPr lang="ru-RU" sz="1700" dirty="0"/>
              <a:t>– позитивная атмосфера в коллективе, доверительные отношения с коллегами;</a:t>
            </a:r>
          </a:p>
          <a:p>
            <a:r>
              <a:rPr lang="ru-RU" sz="1700" dirty="0"/>
              <a:t>– человеческая поддержка со стороны начальства;</a:t>
            </a:r>
          </a:p>
          <a:p>
            <a:r>
              <a:rPr lang="ru-RU" sz="1700" dirty="0"/>
              <a:t>– отдых после работы в тишине;</a:t>
            </a:r>
          </a:p>
          <a:p>
            <a:r>
              <a:rPr lang="ru-RU" sz="1700" dirty="0"/>
              <a:t>– умение не браться за все сразу и определять допустимую нагрузку, оценивать свои ресурсы;</a:t>
            </a:r>
          </a:p>
          <a:p>
            <a:r>
              <a:rPr lang="ru-RU" sz="1700" dirty="0"/>
              <a:t>– общение с близкими и </a:t>
            </a:r>
            <a:r>
              <a:rPr lang="ru-RU" sz="1700" dirty="0" smtClean="0"/>
              <a:t>друзьями; общение </a:t>
            </a:r>
            <a:r>
              <a:rPr lang="ru-RU" sz="1700" dirty="0"/>
              <a:t>с любимым человеком;</a:t>
            </a:r>
          </a:p>
          <a:p>
            <a:r>
              <a:rPr lang="ru-RU" sz="1700" dirty="0"/>
              <a:t>– профессиональная поддержка вне школы, общение с коллегами из других учреждений;</a:t>
            </a:r>
          </a:p>
          <a:p>
            <a:r>
              <a:rPr lang="ru-RU" sz="1700" dirty="0"/>
              <a:t>– выход в </a:t>
            </a:r>
            <a:r>
              <a:rPr lang="ru-RU" sz="1700" dirty="0" err="1"/>
              <a:t>метапозицию</a:t>
            </a:r>
            <a:r>
              <a:rPr lang="ru-RU" sz="1700" dirty="0"/>
              <a:t>, взгляд сверху на происходящее.</a:t>
            </a:r>
          </a:p>
        </p:txBody>
      </p:sp>
    </p:spTree>
    <p:extLst>
      <p:ext uri="{BB962C8B-B14F-4D97-AF65-F5344CB8AC3E}">
        <p14:creationId xmlns:p14="http://schemas.microsoft.com/office/powerpoint/2010/main" val="9835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196355"/>
            <a:ext cx="8208912" cy="3495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в чем  выражается профессиональное выгорание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что является причиной его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насколько к каждому из нас применимо данное явление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какие меры профилактики существуют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9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/>
              <a:t>в состоянии </a:t>
            </a:r>
            <a:r>
              <a:rPr lang="ru-RU" sz="2800" b="1" u="sng" dirty="0"/>
              <a:t>физического утомления и разочарования, истощения и износа</a:t>
            </a:r>
            <a:r>
              <a:rPr lang="ru-RU" sz="2800" u="sng" dirty="0"/>
              <a:t>, </a:t>
            </a:r>
            <a:r>
              <a:rPr lang="ru-RU" sz="2800" dirty="0"/>
              <a:t>которое происходит в результате сильно завышенных требований к собственным ресурсам и силам и которое возникает у людей, занятых в профессиональных сферах «человек-человек».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effectLst/>
                <a:latin typeface="Times New Roman"/>
                <a:ea typeface="Times New Roman"/>
              </a:rPr>
              <a:t>выражается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764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профессиональная болезнь тех, кто работает с людьми: </a:t>
            </a:r>
            <a:r>
              <a:rPr lang="ru-RU" sz="2800" b="1" u="sng" dirty="0"/>
              <a:t>учителей, социальных работников, психологов, менеджеров, врачей, журналистов, бизнесменов и политиков,</a:t>
            </a:r>
            <a:r>
              <a:rPr lang="ru-RU" sz="2800" dirty="0"/>
              <a:t> - всех, чья деятельность невозможна без общения. Неслучайно первая исследовательница этого явления Кристина </a:t>
            </a:r>
            <a:r>
              <a:rPr lang="ru-RU" sz="2800" dirty="0" err="1"/>
              <a:t>Маслач</a:t>
            </a:r>
            <a:r>
              <a:rPr lang="ru-RU" sz="2800" dirty="0"/>
              <a:t> назвала свою книгу: </a:t>
            </a:r>
            <a:r>
              <a:rPr lang="ru-RU" sz="2800" i="1" dirty="0"/>
              <a:t>«Эмоциональное сгорание — плата за сочувствие».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Синдром профессионального выгорания</a:t>
            </a:r>
            <a:r>
              <a:rPr lang="ru-RU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00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230" y="260648"/>
            <a:ext cx="7848872" cy="729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endParaRPr lang="ru-RU" dirty="0" smtClean="0">
              <a:solidFill>
                <a:srgbClr val="616161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endParaRPr lang="ru-RU" dirty="0">
              <a:solidFill>
                <a:srgbClr val="616161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–</a:t>
            </a: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большое количество детей в классе, поточную работу;</a:t>
            </a:r>
            <a:b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– неумение снять напряжение, слить негативные эмоции;</a:t>
            </a:r>
            <a:b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– маленькую зарплату;</a:t>
            </a:r>
            <a:b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– недостаточность профессиональной поддержки; </a:t>
            </a:r>
            <a:b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– слишком большую ответственность за воспитание и обучение детей, нехватку помощи и контакта с родителями</a:t>
            </a:r>
            <a:r>
              <a:rPr lang="ru-RU" sz="28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endParaRPr lang="ru-RU" sz="2800" dirty="0">
              <a:solidFill>
                <a:srgbClr val="61616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1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r>
              <a:rPr lang="ru-RU" sz="3200" b="1" dirty="0"/>
              <a:t>Синдром профессионального выгорания</a:t>
            </a:r>
            <a:r>
              <a:rPr lang="ru-RU" sz="3200" dirty="0"/>
              <a:t> развивается постепенно. Он проходит </a:t>
            </a:r>
            <a:r>
              <a:rPr lang="ru-RU" sz="3200" b="1" dirty="0"/>
              <a:t>три стадии</a:t>
            </a:r>
            <a:r>
              <a:rPr lang="ru-RU" sz="3200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dirty="0" smtClean="0"/>
              <a:t>Стадии профессионального выгорания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87655"/>
            <a:ext cx="7776864" cy="601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ПЕРВАЯ СТАДИЯ:</a:t>
            </a:r>
            <a:endParaRPr lang="ru-RU" sz="32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начинается приглушением эмоций, сглаживанием остроты чувств и свежести переживаний; специалист неожиданно замечает: вроде бы все пока нормально, но... скучно и пусто на душе;</a:t>
            </a:r>
            <a:endParaRPr lang="ru-RU" sz="24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исчезают положительные эмоции, появляется некоторая отстраненность в отношениях с членами семьи;</a:t>
            </a:r>
            <a:endParaRPr lang="ru-RU" sz="24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возникает состояние тревожности, неудовлетворенности; возвращаясь домой, все чаще хочется сказать: «Не лезьте ко мне, оставьте в покое!»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71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21739"/>
            <a:ext cx="7272808" cy="646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32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ВТОРАЯ СТАДИЯ</a:t>
            </a:r>
            <a:r>
              <a:rPr lang="ru-RU" sz="32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ru-RU" sz="32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возникают недоразумения с клиентами, профессионал в кругу своих коллег начинает с пренебрежением говорить о некоторых из них;</a:t>
            </a:r>
            <a:endParaRPr lang="ru-RU" sz="24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неприязнь начинает постепенно проявляться в присутствии клиентов — вначале это с трудом сдерживаемая антипатия, а затем и вспышки раздражения. Подобное поведение профессионала — это неосознаваемое им самим проявление чувства самосохранения при общении, превышающем безопасный для организма уровень.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1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99562"/>
            <a:ext cx="7416824" cy="561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32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ТРЕТЬЯ СТАДИЯ:</a:t>
            </a:r>
            <a:endParaRPr lang="ru-RU" sz="32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притупляются представления о ценностях жизни, эмоциональное отношение к миру «уплощается», человек становится опасно равнодушным ко всему, даже к собственной жизни;</a:t>
            </a:r>
            <a:endParaRPr lang="ru-RU" sz="2400" dirty="0">
              <a:ea typeface="Calibri"/>
              <a:cs typeface="Times New Roman"/>
            </a:endParaRPr>
          </a:p>
          <a:p>
            <a:pPr marL="342900" marR="409575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616161"/>
                </a:solidFill>
                <a:effectLst/>
                <a:latin typeface="Arial"/>
                <a:ea typeface="Times New Roman"/>
                <a:cs typeface="Times New Roman"/>
              </a:rPr>
              <a:t>такой человек по привычке может еще сохранять внешнюю респектабельность и некоторый апломб, но его глаза теряют блеск интереса к чему бы то ни было, и почти физически ощутимый холод безразличия поселяется в его душе.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73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</TotalTime>
  <Words>764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Профессиональное выгорание </vt:lpstr>
      <vt:lpstr>Презентация PowerPoint</vt:lpstr>
      <vt:lpstr>выражается</vt:lpstr>
      <vt:lpstr>Синдром профессионального выгорания </vt:lpstr>
      <vt:lpstr>Презентация PowerPoint</vt:lpstr>
      <vt:lpstr>Стадии профессионального выгорания.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</dc:title>
  <dc:creator>школа-3</dc:creator>
  <cp:lastModifiedBy>школа-3</cp:lastModifiedBy>
  <cp:revision>22</cp:revision>
  <dcterms:created xsi:type="dcterms:W3CDTF">2012-09-24T10:56:41Z</dcterms:created>
  <dcterms:modified xsi:type="dcterms:W3CDTF">2012-09-25T07:55:51Z</dcterms:modified>
</cp:coreProperties>
</file>